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13" r:id="rId1"/>
  </p:sldMasterIdLst>
  <p:notesMasterIdLst>
    <p:notesMasterId r:id="rId17"/>
  </p:notesMasterIdLst>
  <p:sldIdLst>
    <p:sldId id="279" r:id="rId2"/>
    <p:sldId id="280" r:id="rId3"/>
    <p:sldId id="281" r:id="rId4"/>
    <p:sldId id="296" r:id="rId5"/>
    <p:sldId id="293" r:id="rId6"/>
    <p:sldId id="289" r:id="rId7"/>
    <p:sldId id="301" r:id="rId8"/>
    <p:sldId id="294" r:id="rId9"/>
    <p:sldId id="288" r:id="rId10"/>
    <p:sldId id="297" r:id="rId11"/>
    <p:sldId id="302" r:id="rId12"/>
    <p:sldId id="303" r:id="rId13"/>
    <p:sldId id="298" r:id="rId14"/>
    <p:sldId id="299" r:id="rId15"/>
    <p:sldId id="30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B6D71F2-B20C-4CDA-BFA2-9AFF465D8FDE}">
          <p14:sldIdLst>
            <p14:sldId id="279"/>
            <p14:sldId id="280"/>
            <p14:sldId id="281"/>
            <p14:sldId id="296"/>
            <p14:sldId id="293"/>
            <p14:sldId id="289"/>
            <p14:sldId id="301"/>
            <p14:sldId id="294"/>
            <p14:sldId id="288"/>
            <p14:sldId id="297"/>
            <p14:sldId id="302"/>
            <p14:sldId id="303"/>
            <p14:sldId id="298"/>
            <p14:sldId id="299"/>
            <p14:sldId id="3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51" autoAdjust="0"/>
    <p:restoredTop sz="95226" autoAdjust="0"/>
  </p:normalViewPr>
  <p:slideViewPr>
    <p:cSldViewPr snapToGrid="0">
      <p:cViewPr varScale="1">
        <p:scale>
          <a:sx n="82" d="100"/>
          <a:sy n="82" d="100"/>
        </p:scale>
        <p:origin x="84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D2F7C5-BFC7-4A83-BC5F-56EC569ECA7D}" type="datetimeFigureOut">
              <a:rPr lang="en-IN" smtClean="0"/>
              <a:t>16-07-2023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743E7A-90A0-48C8-9FFC-A6F48FB0F1AB}" type="slidenum">
              <a:rPr lang="en-IN" smtClean="0"/>
              <a:t>‹#›</a:t>
            </a:fld>
            <a:endParaRPr lang="en-IN"/>
          </a:p>
        </p:txBody>
      </p:sp>
    </p:spTree>
    <p:extLst>
      <p:ext uri="{BB962C8B-B14F-4D97-AF65-F5344CB8AC3E}">
        <p14:creationId xmlns:p14="http://schemas.microsoft.com/office/powerpoint/2010/main" val="1912510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8743E7A-90A0-48C8-9FFC-A6F48FB0F1AB}" type="slidenum">
              <a:rPr lang="en-IN" smtClean="0"/>
              <a:t>3</a:t>
            </a:fld>
            <a:endParaRPr lang="en-IN"/>
          </a:p>
        </p:txBody>
      </p:sp>
    </p:spTree>
    <p:extLst>
      <p:ext uri="{BB962C8B-B14F-4D97-AF65-F5344CB8AC3E}">
        <p14:creationId xmlns:p14="http://schemas.microsoft.com/office/powerpoint/2010/main" val="308060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8743E7A-90A0-48C8-9FFC-A6F48FB0F1AB}" type="slidenum">
              <a:rPr lang="en-IN" smtClean="0"/>
              <a:t>11</a:t>
            </a:fld>
            <a:endParaRPr lang="en-IN"/>
          </a:p>
        </p:txBody>
      </p:sp>
    </p:spTree>
    <p:extLst>
      <p:ext uri="{BB962C8B-B14F-4D97-AF65-F5344CB8AC3E}">
        <p14:creationId xmlns:p14="http://schemas.microsoft.com/office/powerpoint/2010/main" val="1776186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E7AA473-D82F-4EFF-9DF7-AE6D83C51288}" type="datetime1">
              <a:rPr lang="en-US" smtClean="0"/>
              <a:t>7/15/2023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416313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34BCCD4-CEB1-405B-A443-DD9CBCBEA552}" type="datetime1">
              <a:rPr lang="en-US" smtClean="0"/>
              <a:t>7/15/2023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147930242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4BCCD4-CEB1-405B-A443-DD9CBCBEA552}" type="datetime1">
              <a:rPr lang="en-US" smtClean="0"/>
              <a:t>7/15/2023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117359623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734BCCD4-CEB1-405B-A443-DD9CBCBEA552}" type="datetime1">
              <a:rPr lang="en-US" smtClean="0"/>
              <a:t>7/15/2023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202647961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734BCCD4-CEB1-405B-A443-DD9CBCBEA552}" type="datetime1">
              <a:rPr lang="en-US" smtClean="0"/>
              <a:t>7/15/2023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214361225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4BCCD4-CEB1-405B-A443-DD9CBCBEA552}" type="datetime1">
              <a:rPr lang="en-US" smtClean="0"/>
              <a:t>7/15/2023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28646407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4BCCD4-CEB1-405B-A443-DD9CBCBEA552}" type="datetime1">
              <a:rPr lang="en-US" smtClean="0"/>
              <a:t>7/15/2023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325397859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12F1F0-FE2D-4C1C-B320-8CB9BE735F0F}" type="datetime1">
              <a:rPr lang="en-US" smtClean="0"/>
              <a:t>7/15/2023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1675908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F1B96C-10FD-4EBC-9029-9652B7535D02}" type="datetime1">
              <a:rPr lang="en-US" smtClean="0"/>
              <a:t>7/15/2023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042095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878474-CC00-4A95-9D50-A41C12D1EEC4}" type="datetime1">
              <a:rPr lang="en-US" smtClean="0"/>
              <a:t>7/15/2023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979658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38C8B4-7FBB-408F-BDB9-F0496874AFB2}" type="datetime1">
              <a:rPr lang="en-US" smtClean="0"/>
              <a:t>7/15/2023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453973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BB8EE20-A5E2-47D3-8F6D-A2BA7AB2E093}" type="datetime1">
              <a:rPr lang="en-US" smtClean="0"/>
              <a:t>7/15/2023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413804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34BCCD4-CEB1-405B-A443-DD9CBCBEA552}" type="datetime1">
              <a:rPr lang="en-US" smtClean="0"/>
              <a:t>7/15/2023</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14985035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17AE06-98E0-4D9F-A059-92C3548821BB}" type="datetime1">
              <a:rPr lang="en-US" smtClean="0"/>
              <a:t>7/15/2023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432920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BA00CA-3DDC-4705-B840-978EF5EA0707}" type="datetime1">
              <a:rPr lang="en-US" smtClean="0"/>
              <a:t>7/15/2023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337628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C366D49-0BBA-4C5A-AD96-6448CA63451A}" type="datetime1">
              <a:rPr lang="en-US" smtClean="0"/>
              <a:t>7/15/2023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955339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4F4EB293-A316-472D-A8B4-6947CF1A12B7}" type="datetime1">
              <a:rPr lang="en-US" smtClean="0"/>
              <a:t>7/15/2023</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331286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734BCCD4-CEB1-405B-A443-DD9CBCBEA552}" type="datetime1">
              <a:rPr lang="en-US" smtClean="0"/>
              <a:t>7/15/2023</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1998277275"/>
      </p:ext>
    </p:extLst>
  </p:cSld>
  <p:clrMap bg1="dk1" tx1="lt1" bg2="dk2" tx2="lt2" accent1="accent1" accent2="accent2" accent3="accent3" accent4="accent4" accent5="accent5" accent6="accent6" hlink="hlink" folHlink="folHlink"/>
  <p:sldLayoutIdLst>
    <p:sldLayoutId id="2147484414" r:id="rId1"/>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 id="2147484426" r:id="rId13"/>
    <p:sldLayoutId id="2147484427" r:id="rId14"/>
    <p:sldLayoutId id="2147484428" r:id="rId15"/>
    <p:sldLayoutId id="2147484429" r:id="rId16"/>
    <p:sldLayoutId id="2147484430" r:id="rId17"/>
  </p:sldLayoutIdLs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B38F8-C807-C959-673E-3B8776E7ED2F}"/>
              </a:ext>
            </a:extLst>
          </p:cNvPr>
          <p:cNvSpPr>
            <a:spLocks noGrp="1"/>
          </p:cNvSpPr>
          <p:nvPr>
            <p:ph type="title"/>
          </p:nvPr>
        </p:nvSpPr>
        <p:spPr>
          <a:xfrm>
            <a:off x="1143001" y="1398333"/>
            <a:ext cx="9905998" cy="1905000"/>
          </a:xfrm>
        </p:spPr>
        <p:txBody>
          <a:bodyPr>
            <a:normAutofit/>
          </a:bodyPr>
          <a:lstStyle/>
          <a:p>
            <a:pPr algn="ctr"/>
            <a:r>
              <a:rPr lang="en-US" sz="5400" b="1" dirty="0"/>
              <a:t>Movie Extraction, Analysis, &amp; Prediction</a:t>
            </a:r>
            <a:endParaRPr lang="en-IN" sz="5400" b="1" dirty="0"/>
          </a:p>
        </p:txBody>
      </p:sp>
      <p:sp>
        <p:nvSpPr>
          <p:cNvPr id="6" name="TextBox 5">
            <a:extLst>
              <a:ext uri="{FF2B5EF4-FFF2-40B4-BE49-F238E27FC236}">
                <a16:creationId xmlns:a16="http://schemas.microsoft.com/office/drawing/2014/main" id="{7D72C724-A1F0-9B11-45CB-D26B099EE350}"/>
              </a:ext>
            </a:extLst>
          </p:cNvPr>
          <p:cNvSpPr txBox="1"/>
          <p:nvPr/>
        </p:nvSpPr>
        <p:spPr>
          <a:xfrm>
            <a:off x="3047223" y="5136501"/>
            <a:ext cx="6097554" cy="707886"/>
          </a:xfrm>
          <a:prstGeom prst="rect">
            <a:avLst/>
          </a:prstGeom>
          <a:noFill/>
        </p:spPr>
        <p:txBody>
          <a:bodyPr wrap="square">
            <a:spAutoFit/>
          </a:bodyPr>
          <a:lstStyle/>
          <a:p>
            <a:pPr algn="ctr"/>
            <a:r>
              <a:rPr lang="en-US" sz="2000" i="0" cap="none" dirty="0">
                <a:ln>
                  <a:solidFill>
                    <a:srgbClr val="404040">
                      <a:alpha val="9804"/>
                    </a:srgbClr>
                  </a:solidFill>
                </a:ln>
                <a:latin typeface="Times New Roman" panose="02020603050405020304" pitchFamily="18" charset="0"/>
                <a:cs typeface="Times New Roman" panose="02020603050405020304" pitchFamily="18" charset="0"/>
              </a:rPr>
              <a:t>Made by:  Nilesh Popli</a:t>
            </a:r>
          </a:p>
          <a:p>
            <a:pPr algn="ctr"/>
            <a:r>
              <a:rPr lang="en-US" sz="2000" i="0" dirty="0">
                <a:ln>
                  <a:solidFill>
                    <a:srgbClr val="404040">
                      <a:alpha val="9804"/>
                    </a:srgbClr>
                  </a:solidFill>
                </a:ln>
                <a:latin typeface="Times New Roman" panose="02020603050405020304" pitchFamily="18" charset="0"/>
                <a:cs typeface="Times New Roman" panose="02020603050405020304" pitchFamily="18" charset="0"/>
              </a:rPr>
              <a:t>Guided by: Dr. Sharon Christa</a:t>
            </a:r>
            <a:endParaRPr lang="en-US" sz="2000" i="0" cap="none" dirty="0">
              <a:ln>
                <a:solidFill>
                  <a:srgbClr val="404040">
                    <a:alpha val="9804"/>
                  </a:srgbClr>
                </a:solidFill>
              </a:l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84989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8A382A-B1DB-2388-DFA5-3DBD1B5665D3}"/>
              </a:ext>
            </a:extLst>
          </p:cNvPr>
          <p:cNvSpPr txBox="1"/>
          <p:nvPr/>
        </p:nvSpPr>
        <p:spPr>
          <a:xfrm>
            <a:off x="5156719" y="751344"/>
            <a:ext cx="6096000" cy="5355312"/>
          </a:xfrm>
          <a:prstGeom prst="rect">
            <a:avLst/>
          </a:prstGeom>
          <a:noFill/>
        </p:spPr>
        <p:txBody>
          <a:bodyPr wrap="square">
            <a:spAutoFit/>
          </a:bodyPr>
          <a:lstStyle/>
          <a:p>
            <a:pPr marL="342900" indent="-342900">
              <a:buAutoNum type="arabicParenR"/>
            </a:pPr>
            <a:r>
              <a:rPr lang="en-US" b="1" dirty="0"/>
              <a:t>Preprocessing: </a:t>
            </a:r>
            <a:r>
              <a:rPr lang="en-US" dirty="0"/>
              <a:t>Clean and preprocess the movie reviews, removing stop words and special characters, perform tokenization and stemming to reduce word complexity and enhance feature extraction. </a:t>
            </a:r>
            <a:br>
              <a:rPr lang="en-US" dirty="0"/>
            </a:br>
            <a:endParaRPr lang="en-US" dirty="0"/>
          </a:p>
          <a:p>
            <a:pPr marL="342900" indent="-342900">
              <a:buAutoNum type="arabicParenR"/>
            </a:pPr>
            <a:r>
              <a:rPr lang="en-US" b="1" dirty="0"/>
              <a:t>Vectorization: </a:t>
            </a:r>
            <a:r>
              <a:rPr lang="en-US" dirty="0"/>
              <a:t>Apply TF-IDF to convert the textual data into numerical feature vectors. Represent each movie’s reviews as a weighted vector of its keywords. </a:t>
            </a:r>
            <a:br>
              <a:rPr lang="en-US" dirty="0"/>
            </a:br>
            <a:endParaRPr lang="en-US" dirty="0"/>
          </a:p>
          <a:p>
            <a:pPr marL="342900" indent="-342900">
              <a:buAutoNum type="arabicParenR"/>
            </a:pPr>
            <a:r>
              <a:rPr lang="en-US" b="1" dirty="0"/>
              <a:t>Training: </a:t>
            </a:r>
            <a:r>
              <a:rPr lang="en-IN" dirty="0"/>
              <a:t>Utilize the TF-IDF vectors to train classification models such as Logistic Regression etc </a:t>
            </a:r>
            <a:br>
              <a:rPr lang="en-IN" dirty="0"/>
            </a:br>
            <a:endParaRPr lang="en-IN" dirty="0"/>
          </a:p>
          <a:p>
            <a:pPr marL="342900" indent="-342900">
              <a:buAutoNum type="arabicParenR"/>
            </a:pPr>
            <a:r>
              <a:rPr lang="en-US" b="1" dirty="0"/>
              <a:t>Predict: </a:t>
            </a:r>
            <a:r>
              <a:rPr lang="en-US" dirty="0"/>
              <a:t>Given a random movie review, preprocess it &amp; convert it into a TF-IDF vector and utilize the trained models to predict the rating based on the reviews.</a:t>
            </a:r>
          </a:p>
        </p:txBody>
      </p:sp>
      <p:sp>
        <p:nvSpPr>
          <p:cNvPr id="5" name="TextBox 4">
            <a:extLst>
              <a:ext uri="{FF2B5EF4-FFF2-40B4-BE49-F238E27FC236}">
                <a16:creationId xmlns:a16="http://schemas.microsoft.com/office/drawing/2014/main" id="{01B0A763-4231-F330-D386-D90B7CBE06A4}"/>
              </a:ext>
            </a:extLst>
          </p:cNvPr>
          <p:cNvSpPr txBox="1"/>
          <p:nvPr/>
        </p:nvSpPr>
        <p:spPr>
          <a:xfrm>
            <a:off x="277586" y="3105834"/>
            <a:ext cx="6097554" cy="646331"/>
          </a:xfrm>
          <a:prstGeom prst="rect">
            <a:avLst/>
          </a:prstGeom>
          <a:noFill/>
        </p:spPr>
        <p:txBody>
          <a:bodyPr wrap="square">
            <a:spAutoFit/>
          </a:bodyPr>
          <a:lstStyle/>
          <a:p>
            <a:r>
              <a:rPr lang="en-US" sz="3600" b="1" dirty="0">
                <a:effectLst/>
              </a:rPr>
              <a:t>Rating from Reviews</a:t>
            </a:r>
            <a:endParaRPr lang="en-US" sz="3600" b="1" dirty="0"/>
          </a:p>
        </p:txBody>
      </p:sp>
    </p:spTree>
    <p:extLst>
      <p:ext uri="{BB962C8B-B14F-4D97-AF65-F5344CB8AC3E}">
        <p14:creationId xmlns:p14="http://schemas.microsoft.com/office/powerpoint/2010/main" val="4279081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3A70A0-4336-0911-3BFE-582EC6922ED7}"/>
              </a:ext>
            </a:extLst>
          </p:cNvPr>
          <p:cNvPicPr>
            <a:picLocks noChangeAspect="1"/>
          </p:cNvPicPr>
          <p:nvPr/>
        </p:nvPicPr>
        <p:blipFill>
          <a:blip r:embed="rId3"/>
          <a:stretch>
            <a:fillRect/>
          </a:stretch>
        </p:blipFill>
        <p:spPr>
          <a:xfrm>
            <a:off x="3404023" y="1210842"/>
            <a:ext cx="5383954" cy="2527678"/>
          </a:xfrm>
          <a:prstGeom prst="rect">
            <a:avLst/>
          </a:prstGeom>
        </p:spPr>
      </p:pic>
      <p:sp>
        <p:nvSpPr>
          <p:cNvPr id="4" name="TextBox 3">
            <a:extLst>
              <a:ext uri="{FF2B5EF4-FFF2-40B4-BE49-F238E27FC236}">
                <a16:creationId xmlns:a16="http://schemas.microsoft.com/office/drawing/2014/main" id="{9FC5E2E3-B93B-03E2-E562-D8D217AAD354}"/>
              </a:ext>
            </a:extLst>
          </p:cNvPr>
          <p:cNvSpPr txBox="1"/>
          <p:nvPr/>
        </p:nvSpPr>
        <p:spPr>
          <a:xfrm>
            <a:off x="3110204" y="410547"/>
            <a:ext cx="5971592" cy="646331"/>
          </a:xfrm>
          <a:prstGeom prst="rect">
            <a:avLst/>
          </a:prstGeom>
          <a:noFill/>
        </p:spPr>
        <p:txBody>
          <a:bodyPr wrap="square" rtlCol="0">
            <a:spAutoFit/>
          </a:bodyPr>
          <a:lstStyle/>
          <a:p>
            <a:pPr algn="ctr"/>
            <a:r>
              <a:rPr lang="en-US" sz="3600" dirty="0"/>
              <a:t>Website GUI</a:t>
            </a:r>
            <a:endParaRPr lang="en-IN" sz="3600" dirty="0"/>
          </a:p>
        </p:txBody>
      </p:sp>
      <p:pic>
        <p:nvPicPr>
          <p:cNvPr id="6" name="Picture 5">
            <a:extLst>
              <a:ext uri="{FF2B5EF4-FFF2-40B4-BE49-F238E27FC236}">
                <a16:creationId xmlns:a16="http://schemas.microsoft.com/office/drawing/2014/main" id="{DD8925F1-023E-70F9-409C-FCBCAB5F4779}"/>
              </a:ext>
            </a:extLst>
          </p:cNvPr>
          <p:cNvPicPr>
            <a:picLocks noChangeAspect="1"/>
          </p:cNvPicPr>
          <p:nvPr/>
        </p:nvPicPr>
        <p:blipFill>
          <a:blip r:embed="rId4"/>
          <a:stretch>
            <a:fillRect/>
          </a:stretch>
        </p:blipFill>
        <p:spPr>
          <a:xfrm>
            <a:off x="6860738" y="4082542"/>
            <a:ext cx="4442115" cy="2252787"/>
          </a:xfrm>
          <a:prstGeom prst="rect">
            <a:avLst/>
          </a:prstGeom>
        </p:spPr>
      </p:pic>
      <p:pic>
        <p:nvPicPr>
          <p:cNvPr id="8" name="Picture 7">
            <a:extLst>
              <a:ext uri="{FF2B5EF4-FFF2-40B4-BE49-F238E27FC236}">
                <a16:creationId xmlns:a16="http://schemas.microsoft.com/office/drawing/2014/main" id="{50F9BD09-5899-3314-192F-E2EB1A5368CA}"/>
              </a:ext>
            </a:extLst>
          </p:cNvPr>
          <p:cNvPicPr>
            <a:picLocks noChangeAspect="1"/>
          </p:cNvPicPr>
          <p:nvPr/>
        </p:nvPicPr>
        <p:blipFill>
          <a:blip r:embed="rId5"/>
          <a:stretch>
            <a:fillRect/>
          </a:stretch>
        </p:blipFill>
        <p:spPr>
          <a:xfrm>
            <a:off x="725012" y="4082543"/>
            <a:ext cx="4442115" cy="2252786"/>
          </a:xfrm>
          <a:prstGeom prst="rect">
            <a:avLst/>
          </a:prstGeom>
        </p:spPr>
      </p:pic>
    </p:spTree>
    <p:extLst>
      <p:ext uri="{BB962C8B-B14F-4D97-AF65-F5344CB8AC3E}">
        <p14:creationId xmlns:p14="http://schemas.microsoft.com/office/powerpoint/2010/main" val="2057116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f8c92c7-e30a-4ca5-9b57-43129e56ef41">
            <a:hlinkClick r:id="" action="ppaction://media"/>
            <a:extLst>
              <a:ext uri="{FF2B5EF4-FFF2-40B4-BE49-F238E27FC236}">
                <a16:creationId xmlns:a16="http://schemas.microsoft.com/office/drawing/2014/main" id="{B52AB06C-C11C-D2BB-18BA-0E031786738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31674" y="1284528"/>
            <a:ext cx="9728652" cy="5229151"/>
          </a:xfrm>
          <a:prstGeom prst="rect">
            <a:avLst/>
          </a:prstGeom>
        </p:spPr>
      </p:pic>
      <p:sp>
        <p:nvSpPr>
          <p:cNvPr id="3" name="TextBox 2">
            <a:extLst>
              <a:ext uri="{FF2B5EF4-FFF2-40B4-BE49-F238E27FC236}">
                <a16:creationId xmlns:a16="http://schemas.microsoft.com/office/drawing/2014/main" id="{6273CDA8-50A7-7615-6917-CAD6B1F0FD88}"/>
              </a:ext>
            </a:extLst>
          </p:cNvPr>
          <p:cNvSpPr txBox="1"/>
          <p:nvPr/>
        </p:nvSpPr>
        <p:spPr>
          <a:xfrm>
            <a:off x="3642049" y="522514"/>
            <a:ext cx="4907902" cy="646331"/>
          </a:xfrm>
          <a:prstGeom prst="rect">
            <a:avLst/>
          </a:prstGeom>
          <a:noFill/>
        </p:spPr>
        <p:txBody>
          <a:bodyPr wrap="square" rtlCol="0">
            <a:spAutoFit/>
          </a:bodyPr>
          <a:lstStyle/>
          <a:p>
            <a:pPr algn="ctr"/>
            <a:r>
              <a:rPr lang="en-US" sz="3600" dirty="0"/>
              <a:t>Demo</a:t>
            </a:r>
            <a:endParaRPr lang="en-IN" sz="3600" dirty="0"/>
          </a:p>
        </p:txBody>
      </p:sp>
    </p:spTree>
    <p:extLst>
      <p:ext uri="{BB962C8B-B14F-4D97-AF65-F5344CB8AC3E}">
        <p14:creationId xmlns:p14="http://schemas.microsoft.com/office/powerpoint/2010/main" val="327295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D7EE16-CD1C-FC12-CE0B-E1F4F621F2BE}"/>
              </a:ext>
            </a:extLst>
          </p:cNvPr>
          <p:cNvSpPr txBox="1"/>
          <p:nvPr/>
        </p:nvSpPr>
        <p:spPr>
          <a:xfrm>
            <a:off x="8329905" y="3105834"/>
            <a:ext cx="6097554" cy="646331"/>
          </a:xfrm>
          <a:prstGeom prst="rect">
            <a:avLst/>
          </a:prstGeom>
          <a:noFill/>
        </p:spPr>
        <p:txBody>
          <a:bodyPr wrap="square">
            <a:spAutoFit/>
          </a:bodyPr>
          <a:lstStyle/>
          <a:p>
            <a:r>
              <a:rPr lang="en-IN" sz="3600" b="1" dirty="0"/>
              <a:t>Conclusion</a:t>
            </a:r>
          </a:p>
        </p:txBody>
      </p:sp>
      <p:sp>
        <p:nvSpPr>
          <p:cNvPr id="5" name="TextBox 4">
            <a:extLst>
              <a:ext uri="{FF2B5EF4-FFF2-40B4-BE49-F238E27FC236}">
                <a16:creationId xmlns:a16="http://schemas.microsoft.com/office/drawing/2014/main" id="{AE143566-B8CB-0D9D-6DEE-186A8199197D}"/>
              </a:ext>
            </a:extLst>
          </p:cNvPr>
          <p:cNvSpPr txBox="1"/>
          <p:nvPr/>
        </p:nvSpPr>
        <p:spPr>
          <a:xfrm>
            <a:off x="550505" y="474344"/>
            <a:ext cx="7156581" cy="5909310"/>
          </a:xfrm>
          <a:prstGeom prst="rect">
            <a:avLst/>
          </a:prstGeom>
          <a:noFill/>
        </p:spPr>
        <p:txBody>
          <a:bodyPr wrap="square">
            <a:spAutoFit/>
          </a:bodyPr>
          <a:lstStyle/>
          <a:p>
            <a:r>
              <a:rPr lang="en-US" dirty="0"/>
              <a:t>In this project, we successfully implemented a comprehensive methodology for movie data analysis and prediction.</a:t>
            </a:r>
          </a:p>
          <a:p>
            <a:r>
              <a:rPr lang="en-US" dirty="0"/>
              <a:t>Using the movie dataset, we proceeded to download the corresponding movie posters and store them for further analysis.</a:t>
            </a:r>
          </a:p>
          <a:p>
            <a:endParaRPr lang="en-US" dirty="0"/>
          </a:p>
          <a:p>
            <a:pPr marL="285750" indent="-285750">
              <a:buFont typeface="Arial" panose="020B0604020202020204" pitchFamily="34" charset="0"/>
              <a:buChar char="•"/>
            </a:pPr>
            <a:r>
              <a:rPr lang="en-US" dirty="0"/>
              <a:t>The trained model demonstrated promising results in accurately predicting genres, showcasing the potential of image analysis techniques in the realm of movie classification. </a:t>
            </a:r>
          </a:p>
          <a:p>
            <a:pPr marL="285750" indent="-285750">
              <a:buFont typeface="Arial" panose="020B0604020202020204" pitchFamily="34" charset="0"/>
              <a:buChar char="•"/>
            </a:pPr>
            <a:r>
              <a:rPr lang="en-US" dirty="0"/>
              <a:t>Moving forward, we extended our analysis to include movie synopses as another source of information for genre prediction. </a:t>
            </a:r>
          </a:p>
          <a:p>
            <a:pPr marL="285750" indent="-285750">
              <a:buFont typeface="Arial" panose="020B0604020202020204" pitchFamily="34" charset="0"/>
              <a:buChar char="•"/>
            </a:pPr>
            <a:r>
              <a:rPr lang="en-US" dirty="0"/>
              <a:t>Ensemble Methods: Investigate the potential of ensemble methods, such as model averaging or stacking, to combine the predictions of multiple models trained on different aspects of movie data (posters, synopses, reviews) for more robust and accurate genre prediction and rating estimation.</a:t>
            </a:r>
          </a:p>
          <a:p>
            <a:pPr marL="285750" indent="-285750">
              <a:buFont typeface="Arial" panose="020B0604020202020204" pitchFamily="34" charset="0"/>
              <a:buChar char="•"/>
            </a:pPr>
            <a:r>
              <a:rPr lang="en-US" dirty="0"/>
              <a:t>Allowed us to develop models capable of predicting movie ratings from reviews with reasonable accuracy.</a:t>
            </a:r>
            <a:endParaRPr lang="en-IN" dirty="0"/>
          </a:p>
        </p:txBody>
      </p:sp>
    </p:spTree>
    <p:extLst>
      <p:ext uri="{BB962C8B-B14F-4D97-AF65-F5344CB8AC3E}">
        <p14:creationId xmlns:p14="http://schemas.microsoft.com/office/powerpoint/2010/main" val="1414666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01E63A-1397-85EC-CE66-B5656E562BAE}"/>
              </a:ext>
            </a:extLst>
          </p:cNvPr>
          <p:cNvSpPr txBox="1"/>
          <p:nvPr/>
        </p:nvSpPr>
        <p:spPr>
          <a:xfrm>
            <a:off x="1024036" y="3105834"/>
            <a:ext cx="2969466" cy="646331"/>
          </a:xfrm>
          <a:prstGeom prst="rect">
            <a:avLst/>
          </a:prstGeom>
          <a:noFill/>
        </p:spPr>
        <p:txBody>
          <a:bodyPr wrap="square">
            <a:spAutoFit/>
          </a:bodyPr>
          <a:lstStyle/>
          <a:p>
            <a:r>
              <a:rPr lang="en-IN" sz="3600" dirty="0"/>
              <a:t>Future Work</a:t>
            </a:r>
          </a:p>
        </p:txBody>
      </p:sp>
      <p:sp>
        <p:nvSpPr>
          <p:cNvPr id="5" name="TextBox 4">
            <a:extLst>
              <a:ext uri="{FF2B5EF4-FFF2-40B4-BE49-F238E27FC236}">
                <a16:creationId xmlns:a16="http://schemas.microsoft.com/office/drawing/2014/main" id="{0331AED3-6880-CD86-01A6-9C2D1F1AF80D}"/>
              </a:ext>
            </a:extLst>
          </p:cNvPr>
          <p:cNvSpPr txBox="1"/>
          <p:nvPr/>
        </p:nvSpPr>
        <p:spPr>
          <a:xfrm>
            <a:off x="4254758" y="335844"/>
            <a:ext cx="7557795" cy="6186309"/>
          </a:xfrm>
          <a:prstGeom prst="rect">
            <a:avLst/>
          </a:prstGeom>
          <a:noFill/>
        </p:spPr>
        <p:txBody>
          <a:bodyPr wrap="square">
            <a:spAutoFit/>
          </a:bodyPr>
          <a:lstStyle/>
          <a:p>
            <a:r>
              <a:rPr lang="en-US" dirty="0"/>
              <a:t>While this project achieved significant milestones in movie data analysis and prediction, there are several avenues for future exploration and enhancement. </a:t>
            </a:r>
          </a:p>
          <a:p>
            <a:endParaRPr lang="en-US" dirty="0"/>
          </a:p>
          <a:p>
            <a:pPr marL="342900" indent="-342900">
              <a:buAutoNum type="arabicParenR"/>
            </a:pPr>
            <a:r>
              <a:rPr lang="en-US" dirty="0"/>
              <a:t>Enhanced Genre Prediction: Explore advanced deep learning architectures such as convolutional neural networks (CNNs) and transfer learning to improve genre prediction accuracy based on movie posters. </a:t>
            </a:r>
          </a:p>
          <a:p>
            <a:pPr marL="342900" indent="-342900">
              <a:buAutoNum type="arabicParenR"/>
            </a:pPr>
            <a:r>
              <a:rPr lang="en-US" dirty="0"/>
              <a:t>Fine-Grained Sentiment Analysis: Extend the rating prediction task to perform fine-grained sentiment analysis on movie reviews. Instead of predicting an overall rating, categorize reviews into sentiment categories such as positive, negative, or neutral. </a:t>
            </a:r>
          </a:p>
          <a:p>
            <a:pPr marL="342900" indent="-342900">
              <a:buAutoNum type="arabicParenR"/>
            </a:pPr>
            <a:r>
              <a:rPr lang="en-US" dirty="0"/>
              <a:t>User-Based Recommendations: Utilize the gathered movie data, including genres, ratings, and reviews, to build recommendation systems that offer personalized movie recommendations to users based on their preferences and viewing history. </a:t>
            </a:r>
          </a:p>
          <a:p>
            <a:pPr marL="342900" indent="-342900">
              <a:buAutoNum type="arabicParenR"/>
            </a:pPr>
            <a:r>
              <a:rPr lang="en-US" dirty="0"/>
              <a:t>Multi-Modal Analysis: Combine information from movie posters, synopses, and reviews to perform a multi-modal analysis, leveraging both visual and textual data for more accurate genre prediction and rating estimation. </a:t>
            </a:r>
          </a:p>
        </p:txBody>
      </p:sp>
    </p:spTree>
    <p:extLst>
      <p:ext uri="{BB962C8B-B14F-4D97-AF65-F5344CB8AC3E}">
        <p14:creationId xmlns:p14="http://schemas.microsoft.com/office/powerpoint/2010/main" val="4292088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AADB1-1D00-6B38-B32F-4A9050CF1F04}"/>
              </a:ext>
            </a:extLst>
          </p:cNvPr>
          <p:cNvSpPr>
            <a:spLocks noGrp="1"/>
          </p:cNvSpPr>
          <p:nvPr>
            <p:ph type="title"/>
          </p:nvPr>
        </p:nvSpPr>
        <p:spPr>
          <a:xfrm>
            <a:off x="1143001" y="2476500"/>
            <a:ext cx="9905998" cy="1905000"/>
          </a:xfrm>
        </p:spPr>
        <p:txBody>
          <a:bodyPr/>
          <a:lstStyle/>
          <a:p>
            <a:pPr algn="ctr"/>
            <a:r>
              <a:rPr lang="en-US" b="1" dirty="0"/>
              <a:t>Thank You</a:t>
            </a:r>
            <a:endParaRPr lang="en-IN" b="1" dirty="0"/>
          </a:p>
        </p:txBody>
      </p:sp>
    </p:spTree>
    <p:extLst>
      <p:ext uri="{BB962C8B-B14F-4D97-AF65-F5344CB8AC3E}">
        <p14:creationId xmlns:p14="http://schemas.microsoft.com/office/powerpoint/2010/main" val="3562444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D6C087-2D3E-AB6F-ACC8-A559E5B55CB9}"/>
              </a:ext>
            </a:extLst>
          </p:cNvPr>
          <p:cNvSpPr txBox="1"/>
          <p:nvPr/>
        </p:nvSpPr>
        <p:spPr>
          <a:xfrm>
            <a:off x="501519" y="1166842"/>
            <a:ext cx="7252219" cy="3785652"/>
          </a:xfrm>
          <a:prstGeom prst="rect">
            <a:avLst/>
          </a:prstGeom>
          <a:noFill/>
        </p:spPr>
        <p:txBody>
          <a:bodyPr wrap="square">
            <a:spAutoFit/>
          </a:bodyPr>
          <a:lstStyle/>
          <a:p>
            <a:pPr marL="342900" indent="-342900">
              <a:buFont typeface="Arial" panose="020B0604020202020204" pitchFamily="34" charset="0"/>
              <a:buChar char="•"/>
            </a:pPr>
            <a:r>
              <a:rPr lang="en-IN" sz="2400" b="1" dirty="0">
                <a:effectLst/>
              </a:rPr>
              <a:t>Introduction</a:t>
            </a:r>
          </a:p>
          <a:p>
            <a:pPr marL="342900" indent="-342900">
              <a:buFont typeface="Arial" panose="020B0604020202020204" pitchFamily="34" charset="0"/>
              <a:buChar char="•"/>
            </a:pPr>
            <a:r>
              <a:rPr lang="en-IN" sz="2400" b="1" dirty="0"/>
              <a:t>Tech Stack</a:t>
            </a:r>
            <a:endParaRPr lang="en-IN" sz="2400" b="1" dirty="0">
              <a:effectLst/>
            </a:endParaRPr>
          </a:p>
          <a:p>
            <a:pPr marL="342900" indent="-342900">
              <a:buFont typeface="Arial" panose="020B0604020202020204" pitchFamily="34" charset="0"/>
              <a:buChar char="•"/>
            </a:pPr>
            <a:r>
              <a:rPr lang="en-IN" sz="2400" b="1" dirty="0"/>
              <a:t>Methodology</a:t>
            </a:r>
          </a:p>
          <a:p>
            <a:pPr marL="342900" indent="-342900">
              <a:buFont typeface="Arial" panose="020B0604020202020204" pitchFamily="34" charset="0"/>
              <a:buChar char="•"/>
            </a:pPr>
            <a:r>
              <a:rPr lang="en-IN" sz="2400" b="1" dirty="0">
                <a:effectLst/>
              </a:rPr>
              <a:t>Scraping </a:t>
            </a:r>
          </a:p>
          <a:p>
            <a:pPr marL="342900" indent="-342900">
              <a:buFont typeface="Arial" panose="020B0604020202020204" pitchFamily="34" charset="0"/>
              <a:buChar char="•"/>
            </a:pPr>
            <a:r>
              <a:rPr lang="en-IN" sz="2400" b="1" dirty="0">
                <a:effectLst/>
              </a:rPr>
              <a:t>Predicting Genre from Movie Posters</a:t>
            </a:r>
            <a:endParaRPr lang="en-IN" sz="2400" b="1" dirty="0"/>
          </a:p>
          <a:p>
            <a:pPr marL="342900" indent="-342900">
              <a:buFont typeface="Arial" panose="020B0604020202020204" pitchFamily="34" charset="0"/>
              <a:buChar char="•"/>
            </a:pPr>
            <a:r>
              <a:rPr lang="en-IN" sz="2400" b="1" dirty="0">
                <a:effectLst/>
              </a:rPr>
              <a:t>Predicting Genre from Movie Synopsis</a:t>
            </a:r>
            <a:endParaRPr lang="en-IN" sz="2400" b="1" dirty="0"/>
          </a:p>
          <a:p>
            <a:pPr marL="342900" indent="-342900">
              <a:buFont typeface="Arial" panose="020B0604020202020204" pitchFamily="34" charset="0"/>
              <a:buChar char="•"/>
            </a:pPr>
            <a:r>
              <a:rPr lang="en-IN" sz="2400" b="1" dirty="0">
                <a:effectLst/>
              </a:rPr>
              <a:t>Predicting Rating from Movie Reviews</a:t>
            </a:r>
          </a:p>
          <a:p>
            <a:pPr marL="342900" indent="-342900">
              <a:buFont typeface="Arial" panose="020B0604020202020204" pitchFamily="34" charset="0"/>
              <a:buChar char="•"/>
            </a:pPr>
            <a:r>
              <a:rPr lang="en-IN" sz="2400" b="1" dirty="0"/>
              <a:t>Website GUI</a:t>
            </a:r>
          </a:p>
          <a:p>
            <a:pPr marL="342900" indent="-342900">
              <a:buFont typeface="Arial" panose="020B0604020202020204" pitchFamily="34" charset="0"/>
              <a:buChar char="•"/>
            </a:pPr>
            <a:r>
              <a:rPr lang="en-IN" sz="2400" b="1" dirty="0">
                <a:effectLst/>
              </a:rPr>
              <a:t>Conclusion</a:t>
            </a:r>
          </a:p>
          <a:p>
            <a:pPr marL="342900" indent="-342900">
              <a:buFont typeface="Arial" panose="020B0604020202020204" pitchFamily="34" charset="0"/>
              <a:buChar char="•"/>
            </a:pPr>
            <a:r>
              <a:rPr lang="en-IN" sz="2400" b="1" dirty="0"/>
              <a:t>Future Work</a:t>
            </a:r>
          </a:p>
        </p:txBody>
      </p:sp>
    </p:spTree>
    <p:extLst>
      <p:ext uri="{BB962C8B-B14F-4D97-AF65-F5344CB8AC3E}">
        <p14:creationId xmlns:p14="http://schemas.microsoft.com/office/powerpoint/2010/main" val="30165036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26B2A4-9794-F3BD-C1E5-325F621CCC51}"/>
              </a:ext>
            </a:extLst>
          </p:cNvPr>
          <p:cNvSpPr txBox="1"/>
          <p:nvPr/>
        </p:nvSpPr>
        <p:spPr>
          <a:xfrm>
            <a:off x="408215" y="751342"/>
            <a:ext cx="6097554" cy="5355312"/>
          </a:xfrm>
          <a:prstGeom prst="rect">
            <a:avLst/>
          </a:prstGeom>
          <a:noFill/>
        </p:spPr>
        <p:txBody>
          <a:bodyPr wrap="square">
            <a:spAutoFit/>
          </a:bodyPr>
          <a:lstStyle/>
          <a:p>
            <a:r>
              <a:rPr lang="en-US" dirty="0">
                <a:effectLst/>
              </a:rPr>
              <a:t>Movies are an integral part of our lives. They entertain us, make us laugh, cry, and even inspire us. But have you ever wondered how movie genres are determined? Is it just based on the storyline or something else?</a:t>
            </a:r>
          </a:p>
          <a:p>
            <a:endParaRPr lang="en-US" dirty="0"/>
          </a:p>
          <a:p>
            <a:r>
              <a:rPr lang="en-US" dirty="0">
                <a:effectLst/>
              </a:rPr>
              <a:t> In this presentation, we will explore how we can use data and machine learning to analyze and predict movie genres. </a:t>
            </a:r>
          </a:p>
          <a:p>
            <a:endParaRPr lang="en-US" dirty="0"/>
          </a:p>
          <a:p>
            <a:r>
              <a:rPr lang="en-US" dirty="0">
                <a:effectLst/>
              </a:rPr>
              <a:t>Specifically, we will look at how we scraped the top 10000 movies from IMDB and created datasets to train our models.</a:t>
            </a:r>
          </a:p>
          <a:p>
            <a:endParaRPr lang="en-US" dirty="0"/>
          </a:p>
          <a:p>
            <a:r>
              <a:rPr lang="en-US" dirty="0">
                <a:effectLst/>
              </a:rPr>
              <a:t>It can help filmmakers better understand their audience and create movies that resonate with them. It can also help movie distributors and streaming platforms recommend movies to users based on their preferences. </a:t>
            </a:r>
            <a:endParaRPr lang="en-US" dirty="0"/>
          </a:p>
        </p:txBody>
      </p:sp>
      <p:sp>
        <p:nvSpPr>
          <p:cNvPr id="13" name="TextBox 12">
            <a:extLst>
              <a:ext uri="{FF2B5EF4-FFF2-40B4-BE49-F238E27FC236}">
                <a16:creationId xmlns:a16="http://schemas.microsoft.com/office/drawing/2014/main" id="{BF0C09FD-0A4B-A9B2-0190-86F9A6C790C3}"/>
              </a:ext>
            </a:extLst>
          </p:cNvPr>
          <p:cNvSpPr txBox="1"/>
          <p:nvPr/>
        </p:nvSpPr>
        <p:spPr>
          <a:xfrm>
            <a:off x="7835382" y="3105832"/>
            <a:ext cx="6097554" cy="646331"/>
          </a:xfrm>
          <a:prstGeom prst="rect">
            <a:avLst/>
          </a:prstGeom>
          <a:noFill/>
        </p:spPr>
        <p:txBody>
          <a:bodyPr wrap="square">
            <a:spAutoFit/>
          </a:bodyPr>
          <a:lstStyle/>
          <a:p>
            <a:r>
              <a:rPr lang="en-US" sz="3600" b="1" dirty="0">
                <a:effectLst/>
              </a:rPr>
              <a:t>Introduction</a:t>
            </a:r>
            <a:endParaRPr lang="en-US" sz="3600" b="1" dirty="0"/>
          </a:p>
        </p:txBody>
      </p:sp>
      <p:pic>
        <p:nvPicPr>
          <p:cNvPr id="2050" name="Picture 2">
            <a:extLst>
              <a:ext uri="{FF2B5EF4-FFF2-40B4-BE49-F238E27FC236}">
                <a16:creationId xmlns:a16="http://schemas.microsoft.com/office/drawing/2014/main" id="{B91663BF-202F-D80C-72F4-F0BF516439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7410" y="751342"/>
            <a:ext cx="3286749" cy="149814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BC135484-0AD7-4386-A3E6-EB7AD463B1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2480" y="4608507"/>
            <a:ext cx="3681899" cy="1229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133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26B2A4-9794-F3BD-C1E5-325F621CCC51}"/>
              </a:ext>
            </a:extLst>
          </p:cNvPr>
          <p:cNvSpPr txBox="1"/>
          <p:nvPr/>
        </p:nvSpPr>
        <p:spPr>
          <a:xfrm>
            <a:off x="5512060" y="1997838"/>
            <a:ext cx="6097554" cy="2862322"/>
          </a:xfrm>
          <a:prstGeom prst="rect">
            <a:avLst/>
          </a:prstGeom>
          <a:noFill/>
        </p:spPr>
        <p:txBody>
          <a:bodyPr wrap="square">
            <a:spAutoFit/>
          </a:bodyPr>
          <a:lstStyle/>
          <a:p>
            <a:pPr marL="285750" indent="-285750">
              <a:buFont typeface="Arial" panose="020B0604020202020204" pitchFamily="34" charset="0"/>
              <a:buChar char="•"/>
            </a:pPr>
            <a:r>
              <a:rPr lang="en-IN" sz="2000" b="1" dirty="0"/>
              <a:t>Programming Language: </a:t>
            </a:r>
            <a:r>
              <a:rPr lang="en-IN" sz="2000" dirty="0"/>
              <a:t>Python. HTML, CSS</a:t>
            </a:r>
          </a:p>
          <a:p>
            <a:pPr marL="285750" indent="-285750">
              <a:buFont typeface="Arial" panose="020B0604020202020204" pitchFamily="34" charset="0"/>
              <a:buChar char="•"/>
            </a:pPr>
            <a:r>
              <a:rPr lang="en-IN" sz="2000" b="1" dirty="0"/>
              <a:t>Libraries/Modules: </a:t>
            </a:r>
            <a:r>
              <a:rPr lang="en-IN" sz="2000" dirty="0"/>
              <a:t>Beautiful Soup, Requests, Pandas, TensorFlow, </a:t>
            </a:r>
            <a:r>
              <a:rPr lang="en-IN" sz="2000" dirty="0" err="1"/>
              <a:t>Keras</a:t>
            </a:r>
            <a:r>
              <a:rPr lang="en-IN" sz="2000" dirty="0"/>
              <a:t>, NumPy, Matplotlib, OpenCV, scikit-learn, NLTK, Selenium</a:t>
            </a:r>
          </a:p>
          <a:p>
            <a:pPr marL="285750" indent="-285750">
              <a:buFont typeface="Arial" panose="020B0604020202020204" pitchFamily="34" charset="0"/>
              <a:buChar char="•"/>
            </a:pPr>
            <a:r>
              <a:rPr lang="en-IN" sz="2000" b="1" dirty="0"/>
              <a:t>Data Storage: </a:t>
            </a:r>
            <a:r>
              <a:rPr lang="en-IN" sz="2000" dirty="0"/>
              <a:t>CSV format (Pandas library can be used to handle CSV data) </a:t>
            </a:r>
          </a:p>
          <a:p>
            <a:pPr marL="285750" indent="-285750">
              <a:buFont typeface="Arial" panose="020B0604020202020204" pitchFamily="34" charset="0"/>
              <a:buChar char="•"/>
            </a:pPr>
            <a:r>
              <a:rPr lang="en-IN" sz="2000" b="1" dirty="0"/>
              <a:t>Application: </a:t>
            </a:r>
            <a:r>
              <a:rPr lang="en-IN" sz="2000" dirty="0" err="1"/>
              <a:t>Jupyter</a:t>
            </a:r>
            <a:r>
              <a:rPr lang="en-IN" sz="2000" dirty="0"/>
              <a:t> Notebook</a:t>
            </a:r>
          </a:p>
          <a:p>
            <a:pPr marL="285750" indent="-285750">
              <a:buFont typeface="Arial" panose="020B0604020202020204" pitchFamily="34" charset="0"/>
              <a:buChar char="•"/>
            </a:pPr>
            <a:r>
              <a:rPr lang="en-IN" sz="2000" b="1" dirty="0"/>
              <a:t>Integration: </a:t>
            </a:r>
            <a:r>
              <a:rPr lang="en-IN" sz="2000" dirty="0"/>
              <a:t>Flask</a:t>
            </a:r>
            <a:endParaRPr lang="en-US" sz="2000" dirty="0"/>
          </a:p>
        </p:txBody>
      </p:sp>
      <p:sp>
        <p:nvSpPr>
          <p:cNvPr id="13" name="TextBox 12">
            <a:extLst>
              <a:ext uri="{FF2B5EF4-FFF2-40B4-BE49-F238E27FC236}">
                <a16:creationId xmlns:a16="http://schemas.microsoft.com/office/drawing/2014/main" id="{BF0C09FD-0A4B-A9B2-0190-86F9A6C790C3}"/>
              </a:ext>
            </a:extLst>
          </p:cNvPr>
          <p:cNvSpPr txBox="1"/>
          <p:nvPr/>
        </p:nvSpPr>
        <p:spPr>
          <a:xfrm>
            <a:off x="1341276" y="3105834"/>
            <a:ext cx="6097554" cy="646331"/>
          </a:xfrm>
          <a:prstGeom prst="rect">
            <a:avLst/>
          </a:prstGeom>
          <a:noFill/>
        </p:spPr>
        <p:txBody>
          <a:bodyPr wrap="square">
            <a:spAutoFit/>
          </a:bodyPr>
          <a:lstStyle/>
          <a:p>
            <a:r>
              <a:rPr lang="en-US" sz="3600" b="1" dirty="0">
                <a:effectLst/>
              </a:rPr>
              <a:t>Tech Stack</a:t>
            </a:r>
            <a:endParaRPr lang="en-US" sz="3600" b="1" dirty="0"/>
          </a:p>
        </p:txBody>
      </p:sp>
    </p:spTree>
    <p:extLst>
      <p:ext uri="{BB962C8B-B14F-4D97-AF65-F5344CB8AC3E}">
        <p14:creationId xmlns:p14="http://schemas.microsoft.com/office/powerpoint/2010/main" val="408223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25C7C-2798-2393-CD68-1CF219F55236}"/>
              </a:ext>
            </a:extLst>
          </p:cNvPr>
          <p:cNvSpPr>
            <a:spLocks noGrp="1"/>
          </p:cNvSpPr>
          <p:nvPr>
            <p:ph type="title"/>
          </p:nvPr>
        </p:nvSpPr>
        <p:spPr>
          <a:xfrm>
            <a:off x="4725956" y="2476499"/>
            <a:ext cx="9905998" cy="1905000"/>
          </a:xfrm>
        </p:spPr>
        <p:txBody>
          <a:bodyPr>
            <a:normAutofit/>
          </a:bodyPr>
          <a:lstStyle/>
          <a:p>
            <a:pPr algn="ctr"/>
            <a:r>
              <a:rPr lang="en-US" sz="3600" b="1" dirty="0"/>
              <a:t>Methodology</a:t>
            </a:r>
            <a:endParaRPr lang="en-IN" sz="3600" b="1" dirty="0"/>
          </a:p>
        </p:txBody>
      </p:sp>
      <p:pic>
        <p:nvPicPr>
          <p:cNvPr id="4" name="Picture 3" descr="A screenshot of a computer program&#10;&#10;Description automatically generated">
            <a:extLst>
              <a:ext uri="{FF2B5EF4-FFF2-40B4-BE49-F238E27FC236}">
                <a16:creationId xmlns:a16="http://schemas.microsoft.com/office/drawing/2014/main" id="{EB0C4635-01F7-AAA7-0BD1-9737A6C6B04C}"/>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tretch>
            <a:fillRect/>
          </a:stretch>
        </p:blipFill>
        <p:spPr>
          <a:xfrm>
            <a:off x="1382056" y="223768"/>
            <a:ext cx="4713944" cy="6410463"/>
          </a:xfrm>
          <a:prstGeom prst="rect">
            <a:avLst/>
          </a:prstGeom>
        </p:spPr>
      </p:pic>
    </p:spTree>
    <p:extLst>
      <p:ext uri="{BB962C8B-B14F-4D97-AF65-F5344CB8AC3E}">
        <p14:creationId xmlns:p14="http://schemas.microsoft.com/office/powerpoint/2010/main" val="2132384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0B536B-9AFE-DE07-0D7A-95A79B85F0B9}"/>
              </a:ext>
            </a:extLst>
          </p:cNvPr>
          <p:cNvSpPr txBox="1"/>
          <p:nvPr/>
        </p:nvSpPr>
        <p:spPr>
          <a:xfrm>
            <a:off x="473373" y="889842"/>
            <a:ext cx="6096000" cy="5078313"/>
          </a:xfrm>
          <a:prstGeom prst="rect">
            <a:avLst/>
          </a:prstGeom>
          <a:noFill/>
        </p:spPr>
        <p:txBody>
          <a:bodyPr wrap="square">
            <a:spAutoFit/>
          </a:bodyPr>
          <a:lstStyle/>
          <a:p>
            <a:pPr marL="342900" indent="-342900">
              <a:buAutoNum type="arabicParenR"/>
            </a:pPr>
            <a:r>
              <a:rPr lang="en-US" b="1" dirty="0">
                <a:effectLst/>
              </a:rPr>
              <a:t>Metadata: </a:t>
            </a:r>
            <a:r>
              <a:rPr lang="en-US" dirty="0"/>
              <a:t>Utilize </a:t>
            </a:r>
            <a:r>
              <a:rPr lang="en-US" dirty="0" err="1"/>
              <a:t>BeautifulSoup</a:t>
            </a:r>
            <a:r>
              <a:rPr lang="en-US" dirty="0"/>
              <a:t> library and other techniques to extract information from IMDB's top 10,000 movies. Collect data such as movie title, release year, duration, synopsis, and user reviews, certification, etc. and combine the scraped data to create a comprehensive dataset of 10,000 movies, which acts as the metadata Dataset. </a:t>
            </a:r>
          </a:p>
          <a:p>
            <a:endParaRPr lang="en-US" dirty="0"/>
          </a:p>
          <a:p>
            <a:pPr marL="342900" indent="-342900">
              <a:buAutoNum type="arabicParenR" startAt="2"/>
            </a:pPr>
            <a:r>
              <a:rPr lang="en-US" b="1" dirty="0">
                <a:effectLst/>
              </a:rPr>
              <a:t>Downloading Posters: </a:t>
            </a:r>
            <a:r>
              <a:rPr lang="en-US" dirty="0"/>
              <a:t>Download movie posters using the dataset created in step 1 and store the downloaded posters for further analysis and visual representation</a:t>
            </a:r>
            <a:br>
              <a:rPr lang="en-US" dirty="0"/>
            </a:br>
            <a:endParaRPr lang="en-US" dirty="0"/>
          </a:p>
          <a:p>
            <a:pPr marL="342900" indent="-342900">
              <a:buFontTx/>
              <a:buAutoNum type="arabicParenR" startAt="2"/>
            </a:pPr>
            <a:r>
              <a:rPr lang="en-US" b="1" dirty="0"/>
              <a:t>Download User Reviews: </a:t>
            </a:r>
            <a:r>
              <a:rPr lang="en-US" dirty="0"/>
              <a:t>For each movie in the original dataset create a CSV file containing reviews, ratings, and user details for each movie and combine all movie reviews into a single dataset for further analysis. </a:t>
            </a:r>
          </a:p>
        </p:txBody>
      </p:sp>
      <p:sp>
        <p:nvSpPr>
          <p:cNvPr id="7" name="TextBox 6">
            <a:extLst>
              <a:ext uri="{FF2B5EF4-FFF2-40B4-BE49-F238E27FC236}">
                <a16:creationId xmlns:a16="http://schemas.microsoft.com/office/drawing/2014/main" id="{23BE8307-3D2B-AE22-47C3-3827B4D3183B}"/>
              </a:ext>
            </a:extLst>
          </p:cNvPr>
          <p:cNvSpPr txBox="1"/>
          <p:nvPr/>
        </p:nvSpPr>
        <p:spPr>
          <a:xfrm>
            <a:off x="8367227" y="3105832"/>
            <a:ext cx="6097554" cy="646331"/>
          </a:xfrm>
          <a:prstGeom prst="rect">
            <a:avLst/>
          </a:prstGeom>
          <a:noFill/>
        </p:spPr>
        <p:txBody>
          <a:bodyPr wrap="square">
            <a:spAutoFit/>
          </a:bodyPr>
          <a:lstStyle/>
          <a:p>
            <a:r>
              <a:rPr lang="en-US" sz="3600" b="1" dirty="0">
                <a:effectLst/>
              </a:rPr>
              <a:t>Scraping</a:t>
            </a:r>
            <a:endParaRPr lang="en-IN" sz="3600" dirty="0"/>
          </a:p>
        </p:txBody>
      </p:sp>
    </p:spTree>
    <p:extLst>
      <p:ext uri="{BB962C8B-B14F-4D97-AF65-F5344CB8AC3E}">
        <p14:creationId xmlns:p14="http://schemas.microsoft.com/office/powerpoint/2010/main" val="3682362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9DE430E-511C-72A1-9C02-D47A558BA0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0267" y="1291009"/>
            <a:ext cx="8771466" cy="1238496"/>
          </a:xfrm>
          <a:prstGeom prst="rect">
            <a:avLst/>
          </a:prstGeom>
          <a:noFill/>
          <a:ln>
            <a:solidFill>
              <a:schemeClr val="accent3">
                <a:lumMod val="75000"/>
              </a:schemeClr>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042B118-F405-2C04-E01A-546169F05A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4074" y="2627887"/>
            <a:ext cx="6703851" cy="2522955"/>
          </a:xfrm>
          <a:prstGeom prst="rect">
            <a:avLst/>
          </a:prstGeom>
          <a:noFill/>
          <a:ln>
            <a:solidFill>
              <a:schemeClr val="accent3">
                <a:lumMod val="75000"/>
              </a:schemeClr>
            </a:solidFill>
          </a:ln>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8643C65-E970-B54E-4C9E-E8B2B3767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6192" y="5249224"/>
            <a:ext cx="8755541" cy="1163527"/>
          </a:xfrm>
          <a:prstGeom prst="rect">
            <a:avLst/>
          </a:prstGeom>
          <a:noFill/>
          <a:ln>
            <a:solidFill>
              <a:schemeClr val="accent3">
                <a:lumMod val="75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1654848-E50C-A563-9E27-2A9E16774FCF}"/>
              </a:ext>
            </a:extLst>
          </p:cNvPr>
          <p:cNvSpPr txBox="1"/>
          <p:nvPr/>
        </p:nvSpPr>
        <p:spPr>
          <a:xfrm>
            <a:off x="2752530" y="445249"/>
            <a:ext cx="6634065" cy="646331"/>
          </a:xfrm>
          <a:prstGeom prst="rect">
            <a:avLst/>
          </a:prstGeom>
          <a:noFill/>
        </p:spPr>
        <p:txBody>
          <a:bodyPr wrap="square" rtlCol="0">
            <a:spAutoFit/>
          </a:bodyPr>
          <a:lstStyle/>
          <a:p>
            <a:pPr algn="ctr"/>
            <a:r>
              <a:rPr lang="en-US" sz="3600" dirty="0" err="1"/>
              <a:t>DataSets</a:t>
            </a:r>
            <a:endParaRPr lang="en-IN" sz="3600" dirty="0"/>
          </a:p>
        </p:txBody>
      </p:sp>
    </p:spTree>
    <p:extLst>
      <p:ext uri="{BB962C8B-B14F-4D97-AF65-F5344CB8AC3E}">
        <p14:creationId xmlns:p14="http://schemas.microsoft.com/office/powerpoint/2010/main" val="1888225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0B536B-9AFE-DE07-0D7A-95A79B85F0B9}"/>
              </a:ext>
            </a:extLst>
          </p:cNvPr>
          <p:cNvSpPr txBox="1"/>
          <p:nvPr/>
        </p:nvSpPr>
        <p:spPr>
          <a:xfrm>
            <a:off x="5491842" y="1443837"/>
            <a:ext cx="6096000" cy="3970318"/>
          </a:xfrm>
          <a:prstGeom prst="rect">
            <a:avLst/>
          </a:prstGeom>
          <a:noFill/>
        </p:spPr>
        <p:txBody>
          <a:bodyPr wrap="square">
            <a:spAutoFit/>
          </a:bodyPr>
          <a:lstStyle/>
          <a:p>
            <a:pPr marL="342900" indent="-342900">
              <a:buAutoNum type="arabicParenR"/>
            </a:pPr>
            <a:r>
              <a:rPr lang="en-US" b="1" dirty="0"/>
              <a:t>Organizing the Posters: </a:t>
            </a:r>
            <a:r>
              <a:rPr lang="en-US" dirty="0"/>
              <a:t>Preprocess the poster images, converting them into Numpy arrays and split the downloaded movie posters into training, testing, and validation sets. </a:t>
            </a:r>
            <a:br>
              <a:rPr lang="en-US" dirty="0"/>
            </a:br>
            <a:endParaRPr lang="en-US" dirty="0"/>
          </a:p>
          <a:p>
            <a:pPr marL="342900" indent="-342900">
              <a:buAutoNum type="arabicParenR"/>
            </a:pPr>
            <a:r>
              <a:rPr lang="en-US" b="1" dirty="0">
                <a:effectLst/>
              </a:rPr>
              <a:t>Training Model: </a:t>
            </a:r>
            <a:r>
              <a:rPr lang="en-US" dirty="0"/>
              <a:t>Utilize </a:t>
            </a:r>
            <a:r>
              <a:rPr lang="en-US" dirty="0" err="1"/>
              <a:t>Keras</a:t>
            </a:r>
            <a:r>
              <a:rPr lang="en-US" dirty="0"/>
              <a:t> deep learning library to train a custom genre classification model, and a pretrained VGG Model and optimize the model using appropriate loss functions and optimizers. </a:t>
            </a:r>
            <a:br>
              <a:rPr lang="en-US" dirty="0"/>
            </a:br>
            <a:endParaRPr lang="en-US" dirty="0"/>
          </a:p>
          <a:p>
            <a:pPr marL="342900" indent="-342900">
              <a:buFontTx/>
              <a:buAutoNum type="arabicParenR" startAt="2"/>
            </a:pPr>
            <a:r>
              <a:rPr lang="en-US" b="1" dirty="0"/>
              <a:t>Prediction: </a:t>
            </a:r>
            <a:r>
              <a:rPr lang="en-US" dirty="0"/>
              <a:t>Given a random movie, obtain its poster image and then utilize the trained model to predict the genre based on the poster features. </a:t>
            </a:r>
          </a:p>
        </p:txBody>
      </p:sp>
      <p:sp>
        <p:nvSpPr>
          <p:cNvPr id="7" name="TextBox 6">
            <a:extLst>
              <a:ext uri="{FF2B5EF4-FFF2-40B4-BE49-F238E27FC236}">
                <a16:creationId xmlns:a16="http://schemas.microsoft.com/office/drawing/2014/main" id="{23BE8307-3D2B-AE22-47C3-3827B4D3183B}"/>
              </a:ext>
            </a:extLst>
          </p:cNvPr>
          <p:cNvSpPr txBox="1"/>
          <p:nvPr/>
        </p:nvSpPr>
        <p:spPr>
          <a:xfrm>
            <a:off x="464198" y="3105831"/>
            <a:ext cx="6097554" cy="646331"/>
          </a:xfrm>
          <a:prstGeom prst="rect">
            <a:avLst/>
          </a:prstGeom>
          <a:noFill/>
        </p:spPr>
        <p:txBody>
          <a:bodyPr wrap="square">
            <a:spAutoFit/>
          </a:bodyPr>
          <a:lstStyle/>
          <a:p>
            <a:r>
              <a:rPr lang="en-US" sz="3600" b="1" dirty="0">
                <a:effectLst/>
              </a:rPr>
              <a:t>Genre from Posters</a:t>
            </a:r>
            <a:endParaRPr lang="en-US" sz="3600" b="1" dirty="0"/>
          </a:p>
        </p:txBody>
      </p:sp>
    </p:spTree>
    <p:extLst>
      <p:ext uri="{BB962C8B-B14F-4D97-AF65-F5344CB8AC3E}">
        <p14:creationId xmlns:p14="http://schemas.microsoft.com/office/powerpoint/2010/main" val="1136347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8A382A-B1DB-2388-DFA5-3DBD1B5665D3}"/>
              </a:ext>
            </a:extLst>
          </p:cNvPr>
          <p:cNvSpPr txBox="1"/>
          <p:nvPr/>
        </p:nvSpPr>
        <p:spPr>
          <a:xfrm>
            <a:off x="762001" y="751343"/>
            <a:ext cx="6096000" cy="5355312"/>
          </a:xfrm>
          <a:prstGeom prst="rect">
            <a:avLst/>
          </a:prstGeom>
          <a:noFill/>
        </p:spPr>
        <p:txBody>
          <a:bodyPr wrap="square">
            <a:spAutoFit/>
          </a:bodyPr>
          <a:lstStyle/>
          <a:p>
            <a:pPr marL="342900" indent="-342900">
              <a:buAutoNum type="arabicParenR"/>
            </a:pPr>
            <a:r>
              <a:rPr lang="en-US" b="1" dirty="0"/>
              <a:t>Preprocessing: </a:t>
            </a:r>
            <a:r>
              <a:rPr lang="en-US" dirty="0"/>
              <a:t>Clean and preprocess the movie synopsis, removing stop words and special characters, perform tokenization and stemming to reduce word complexity and enhance feature extraction. </a:t>
            </a:r>
            <a:br>
              <a:rPr lang="en-US" dirty="0"/>
            </a:br>
            <a:endParaRPr lang="en-US" dirty="0"/>
          </a:p>
          <a:p>
            <a:pPr marL="342900" indent="-342900">
              <a:buAutoNum type="arabicParenR"/>
            </a:pPr>
            <a:r>
              <a:rPr lang="en-US" b="1" dirty="0"/>
              <a:t>Vectorization: </a:t>
            </a:r>
            <a:r>
              <a:rPr lang="en-US" dirty="0"/>
              <a:t>Apply TF-IDF to convert the textual data into numerical feature vectors. Represent each movie's synopsis as a weighted vector of its keywords. </a:t>
            </a:r>
            <a:br>
              <a:rPr lang="en-US" dirty="0"/>
            </a:br>
            <a:endParaRPr lang="en-US" dirty="0"/>
          </a:p>
          <a:p>
            <a:pPr marL="342900" indent="-342900">
              <a:buAutoNum type="arabicParenR"/>
            </a:pPr>
            <a:r>
              <a:rPr lang="en-US" b="1" dirty="0"/>
              <a:t>Training: </a:t>
            </a:r>
            <a:r>
              <a:rPr lang="en-IN" dirty="0"/>
              <a:t>Utilize the TF-IDF vectors to train classification models such as Support Vector Machines (SVM) and Multinomial Naive Bayes. </a:t>
            </a:r>
            <a:br>
              <a:rPr lang="en-IN" dirty="0"/>
            </a:br>
            <a:endParaRPr lang="en-IN" dirty="0"/>
          </a:p>
          <a:p>
            <a:pPr marL="342900" indent="-342900">
              <a:buAutoNum type="arabicParenR"/>
            </a:pPr>
            <a:r>
              <a:rPr lang="en-US" b="1" dirty="0"/>
              <a:t>Predict: </a:t>
            </a:r>
            <a:r>
              <a:rPr lang="en-US" dirty="0"/>
              <a:t>Given a random movie synopsis, preprocess it &amp; convert it into a TF-IDF vector and utilize the trained models to predict the genre based on the synopsis.</a:t>
            </a:r>
          </a:p>
        </p:txBody>
      </p:sp>
      <p:sp>
        <p:nvSpPr>
          <p:cNvPr id="5" name="TextBox 4">
            <a:extLst>
              <a:ext uri="{FF2B5EF4-FFF2-40B4-BE49-F238E27FC236}">
                <a16:creationId xmlns:a16="http://schemas.microsoft.com/office/drawing/2014/main" id="{01B0A763-4231-F330-D386-D90B7CBE06A4}"/>
              </a:ext>
            </a:extLst>
          </p:cNvPr>
          <p:cNvSpPr txBox="1"/>
          <p:nvPr/>
        </p:nvSpPr>
        <p:spPr>
          <a:xfrm>
            <a:off x="7238223" y="3105834"/>
            <a:ext cx="6097554" cy="646331"/>
          </a:xfrm>
          <a:prstGeom prst="rect">
            <a:avLst/>
          </a:prstGeom>
          <a:noFill/>
        </p:spPr>
        <p:txBody>
          <a:bodyPr wrap="square">
            <a:spAutoFit/>
          </a:bodyPr>
          <a:lstStyle/>
          <a:p>
            <a:r>
              <a:rPr lang="en-US" sz="3600" b="1" dirty="0">
                <a:effectLst/>
              </a:rPr>
              <a:t>Genre from Synopsis</a:t>
            </a:r>
            <a:endParaRPr lang="en-US" sz="3600" b="1" dirty="0"/>
          </a:p>
        </p:txBody>
      </p:sp>
    </p:spTree>
    <p:extLst>
      <p:ext uri="{BB962C8B-B14F-4D97-AF65-F5344CB8AC3E}">
        <p14:creationId xmlns:p14="http://schemas.microsoft.com/office/powerpoint/2010/main" val="9130116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597</TotalTime>
  <Words>991</Words>
  <Application>Microsoft Office PowerPoint</Application>
  <PresentationFormat>Widescreen</PresentationFormat>
  <Paragraphs>68</Paragraphs>
  <Slides>15</Slides>
  <Notes>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Century Gothic</vt:lpstr>
      <vt:lpstr>Times New Roman</vt:lpstr>
      <vt:lpstr>Mesh</vt:lpstr>
      <vt:lpstr>Movie Extraction, Analysis, &amp; Prediction</vt:lpstr>
      <vt:lpstr>PowerPoint Presentation</vt:lpstr>
      <vt:lpstr>PowerPoint Presentation</vt:lpstr>
      <vt:lpstr>PowerPoint Presentation</vt:lpstr>
      <vt:lpstr>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VOICE BASED GENDER RECOGNITION</dc:title>
  <dc:creator>Harshit Bajeta</dc:creator>
  <cp:lastModifiedBy>Nilesh Popli</cp:lastModifiedBy>
  <cp:revision>11</cp:revision>
  <dcterms:created xsi:type="dcterms:W3CDTF">2023-01-05T18:26:09Z</dcterms:created>
  <dcterms:modified xsi:type="dcterms:W3CDTF">2023-07-15T19:47:22Z</dcterms:modified>
</cp:coreProperties>
</file>